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16"/>
  </p:notesMasterIdLst>
  <p:handoutMasterIdLst>
    <p:handoutMasterId r:id="rId17"/>
  </p:handoutMasterIdLst>
  <p:sldIdLst>
    <p:sldId id="257" r:id="rId2"/>
    <p:sldId id="258" r:id="rId3"/>
    <p:sldId id="271" r:id="rId4"/>
    <p:sldId id="277" r:id="rId5"/>
    <p:sldId id="273" r:id="rId6"/>
    <p:sldId id="278" r:id="rId7"/>
    <p:sldId id="279" r:id="rId8"/>
    <p:sldId id="280" r:id="rId9"/>
    <p:sldId id="266" r:id="rId10"/>
    <p:sldId id="281" r:id="rId11"/>
    <p:sldId id="259" r:id="rId12"/>
    <p:sldId id="282" r:id="rId13"/>
    <p:sldId id="285" r:id="rId14"/>
    <p:sldId id="26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CC"/>
    <a:srgbClr val="CCFF66"/>
    <a:srgbClr val="FF0000"/>
    <a:srgbClr val="FF00FF"/>
    <a:srgbClr val="FFFF00"/>
    <a:srgbClr val="00FF00"/>
    <a:srgbClr val="229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9" autoAdjust="0"/>
  </p:normalViewPr>
  <p:slideViewPr>
    <p:cSldViewPr>
      <p:cViewPr varScale="1">
        <p:scale>
          <a:sx n="70" d="100"/>
          <a:sy n="70" d="100"/>
        </p:scale>
        <p:origin x="-5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0" d="100"/>
          <a:sy n="50" d="100"/>
        </p:scale>
        <p:origin x="-293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CA7EA7D-540E-4986-AA5E-DD57718C2A4A}" type="datetimeFigureOut">
              <a:rPr lang="ru-RU"/>
              <a:pPr>
                <a:defRPr/>
              </a:pPr>
              <a:t>25.04.2018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13C33E6-4043-4FC3-AC07-D546ECAE88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4262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E5944C0-A6B8-45BE-8447-CF74833C908B}" type="datetimeFigureOut">
              <a:rPr lang="ru-RU"/>
              <a:pPr>
                <a:defRPr/>
              </a:pPr>
              <a:t>25.04.2018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F02FDBB-237D-4D39-A2E9-E47EA296C0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1875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390019-564A-4AE3-AEA0-49598DABFA0D}" type="slidenum">
              <a:rPr lang="ru-RU" smtClean="0">
                <a:cs typeface="Arial" charset="0"/>
              </a:rPr>
              <a:pPr/>
              <a:t>1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B882B0-DADA-4B85-A8B2-6678049050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83387-6160-45C8-BBA4-98E179FBA4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9EFCB-1B68-4594-8CE5-E4E36E458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75A35-9864-41A2-B863-2D5DF0A4CF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C7F0B-3BF3-4CD4-A37F-F431D245DD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13547-7533-4807-8BFC-62CBEC700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D726D-8D76-493C-888B-5E7FD54131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1EFBF-EF36-40DF-806B-D29A80A97A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B291A-9698-43D7-8B18-A917E25D92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7CB62-DEF1-49F4-BF8C-8C3274322F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6750F-4C86-45A7-82DB-18571776C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AED8580C-F664-4B7D-8B40-957837A50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29" r:id="rId4"/>
    <p:sldLayoutId id="2147483733" r:id="rId5"/>
    <p:sldLayoutId id="2147483728" r:id="rId6"/>
    <p:sldLayoutId id="2147483734" r:id="rId7"/>
    <p:sldLayoutId id="2147483735" r:id="rId8"/>
    <p:sldLayoutId id="2147483736" r:id="rId9"/>
    <p:sldLayoutId id="2147483727" r:id="rId10"/>
    <p:sldLayoutId id="214748373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2"/>
          <p:cNvSpPr txBox="1">
            <a:spLocks noChangeArrowheads="1"/>
          </p:cNvSpPr>
          <p:nvPr/>
        </p:nvSpPr>
        <p:spPr bwMode="auto">
          <a:xfrm>
            <a:off x="611188" y="476250"/>
            <a:ext cx="21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 b="0">
              <a:latin typeface="Times New Roman" pitchFamily="18" charset="0"/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755650" y="333375"/>
            <a:ext cx="7488238" cy="4616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6600">
                <a:solidFill>
                  <a:srgbClr val="CC0000"/>
                </a:solidFill>
              </a:rPr>
              <a:t>PAST SIMPLE TENSE</a:t>
            </a:r>
            <a:endParaRPr lang="ru-RU" sz="6600">
              <a:solidFill>
                <a:srgbClr val="CC0000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ru-RU">
                <a:solidFill>
                  <a:srgbClr val="0000FF"/>
                </a:solidFill>
              </a:rPr>
              <a:t>Простое</a:t>
            </a:r>
          </a:p>
          <a:p>
            <a:pPr algn="ctr" eaLnBrk="0" hangingPunct="0">
              <a:spcBef>
                <a:spcPct val="50000"/>
              </a:spcBef>
            </a:pPr>
            <a:r>
              <a:rPr lang="ru-RU">
                <a:solidFill>
                  <a:srgbClr val="0000FF"/>
                </a:solidFill>
              </a:rPr>
              <a:t>прошедшее</a:t>
            </a:r>
          </a:p>
          <a:p>
            <a:pPr algn="ctr" eaLnBrk="0" hangingPunct="0">
              <a:spcBef>
                <a:spcPct val="50000"/>
              </a:spcBef>
            </a:pPr>
            <a:r>
              <a:rPr lang="ru-RU">
                <a:solidFill>
                  <a:srgbClr val="0000FF"/>
                </a:solidFill>
              </a:rPr>
              <a:t>Время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07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5"/>
          <p:cNvSpPr>
            <a:spLocks noChangeArrowheads="1"/>
          </p:cNvSpPr>
          <p:nvPr/>
        </p:nvSpPr>
        <p:spPr bwMode="auto">
          <a:xfrm>
            <a:off x="827088" y="476250"/>
            <a:ext cx="7475537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3200">
                <a:solidFill>
                  <a:srgbClr val="0033CC"/>
                </a:solidFill>
              </a:rPr>
              <a:t>My sister (</a:t>
            </a:r>
            <a:r>
              <a:rPr lang="en-US" sz="3200"/>
              <a:t>can’t</a:t>
            </a:r>
            <a:r>
              <a:rPr lang="en-US" sz="3200">
                <a:solidFill>
                  <a:srgbClr val="0033CC"/>
                </a:solidFill>
              </a:rPr>
              <a:t>) swim last summer</a:t>
            </a:r>
            <a:r>
              <a:rPr lang="en-US" sz="3200" b="0">
                <a:solidFill>
                  <a:srgbClr val="0033CC"/>
                </a:solidFill>
              </a:rPr>
              <a:t>.</a:t>
            </a:r>
          </a:p>
          <a:p>
            <a:pPr>
              <a:spcBef>
                <a:spcPct val="20000"/>
              </a:spcBef>
            </a:pPr>
            <a:r>
              <a:rPr lang="en-US" sz="3000">
                <a:solidFill>
                  <a:srgbClr val="0033CC"/>
                </a:solidFill>
              </a:rPr>
              <a:t>My sister </a:t>
            </a:r>
            <a:r>
              <a:rPr lang="ru-RU" sz="3000">
                <a:solidFill>
                  <a:srgbClr val="0033CC"/>
                </a:solidFill>
              </a:rPr>
              <a:t>…</a:t>
            </a:r>
            <a:r>
              <a:rPr lang="ru-RU" sz="3000">
                <a:solidFill>
                  <a:srgbClr val="FF00FF"/>
                </a:solidFill>
              </a:rPr>
              <a:t> </a:t>
            </a:r>
            <a:r>
              <a:rPr lang="en-US" sz="3000">
                <a:solidFill>
                  <a:srgbClr val="FF00FF"/>
                </a:solidFill>
              </a:rPr>
              <a:t> </a:t>
            </a:r>
            <a:r>
              <a:rPr lang="en-US" sz="3000">
                <a:solidFill>
                  <a:srgbClr val="0033CC"/>
                </a:solidFill>
              </a:rPr>
              <a:t>swim last  summer.</a:t>
            </a:r>
          </a:p>
          <a:p>
            <a:pPr>
              <a:spcBef>
                <a:spcPct val="20000"/>
              </a:spcBef>
            </a:pPr>
            <a:endParaRPr lang="en-US" sz="3000">
              <a:solidFill>
                <a:srgbClr val="0033CC"/>
              </a:solidFill>
            </a:endParaRPr>
          </a:p>
          <a:p>
            <a:pPr>
              <a:spcBef>
                <a:spcPct val="20000"/>
              </a:spcBef>
            </a:pPr>
            <a:r>
              <a:rPr lang="en-US" sz="3200">
                <a:solidFill>
                  <a:srgbClr val="0033CC"/>
                </a:solidFill>
              </a:rPr>
              <a:t>He (</a:t>
            </a:r>
            <a:r>
              <a:rPr lang="en-US" sz="3200"/>
              <a:t>have</a:t>
            </a:r>
            <a:r>
              <a:rPr lang="en-US" sz="3200">
                <a:solidFill>
                  <a:srgbClr val="0033CC"/>
                </a:solidFill>
              </a:rPr>
              <a:t>) 3</a:t>
            </a:r>
            <a:r>
              <a:rPr lang="ru-RU" sz="3200">
                <a:solidFill>
                  <a:srgbClr val="0033CC"/>
                </a:solidFill>
              </a:rPr>
              <a:t> </a:t>
            </a:r>
            <a:r>
              <a:rPr lang="en-US" sz="3200">
                <a:solidFill>
                  <a:srgbClr val="0033CC"/>
                </a:solidFill>
              </a:rPr>
              <a:t>brothers.</a:t>
            </a:r>
          </a:p>
          <a:p>
            <a:pPr>
              <a:spcBef>
                <a:spcPct val="20000"/>
              </a:spcBef>
            </a:pPr>
            <a:r>
              <a:rPr lang="en-US">
                <a:solidFill>
                  <a:srgbClr val="0033CC"/>
                </a:solidFill>
              </a:rPr>
              <a:t>He </a:t>
            </a:r>
            <a:r>
              <a:rPr lang="ru-RU">
                <a:solidFill>
                  <a:srgbClr val="0033CC"/>
                </a:solidFill>
              </a:rPr>
              <a:t>…</a:t>
            </a:r>
            <a:r>
              <a:rPr lang="ru-RU">
                <a:solidFill>
                  <a:srgbClr val="FF00FF"/>
                </a:solidFill>
              </a:rPr>
              <a:t> </a:t>
            </a:r>
            <a:r>
              <a:rPr lang="en-US">
                <a:solidFill>
                  <a:srgbClr val="0033CC"/>
                </a:solidFill>
              </a:rPr>
              <a:t>3</a:t>
            </a:r>
            <a:r>
              <a:rPr lang="ru-RU">
                <a:solidFill>
                  <a:srgbClr val="0033CC"/>
                </a:solidFill>
              </a:rPr>
              <a:t> </a:t>
            </a:r>
            <a:r>
              <a:rPr lang="en-US">
                <a:solidFill>
                  <a:srgbClr val="0033CC"/>
                </a:solidFill>
              </a:rPr>
              <a:t>brothers.</a:t>
            </a:r>
          </a:p>
          <a:p>
            <a:pPr>
              <a:spcBef>
                <a:spcPct val="20000"/>
              </a:spcBef>
            </a:pPr>
            <a:endParaRPr lang="en-US">
              <a:solidFill>
                <a:srgbClr val="0033CC"/>
              </a:solidFill>
            </a:endParaRPr>
          </a:p>
          <a:p>
            <a:pPr>
              <a:spcBef>
                <a:spcPct val="20000"/>
              </a:spcBef>
            </a:pPr>
            <a:r>
              <a:rPr lang="en-US" sz="3000">
                <a:solidFill>
                  <a:srgbClr val="0033CC"/>
                </a:solidFill>
              </a:rPr>
              <a:t>She (</a:t>
            </a:r>
            <a:r>
              <a:rPr lang="en-US" sz="3000"/>
              <a:t>read</a:t>
            </a:r>
            <a:r>
              <a:rPr lang="en-US" sz="3000">
                <a:solidFill>
                  <a:srgbClr val="0033CC"/>
                </a:solidFill>
              </a:rPr>
              <a:t>) this book last month.</a:t>
            </a:r>
          </a:p>
          <a:p>
            <a:pPr>
              <a:spcBef>
                <a:spcPct val="20000"/>
              </a:spcBef>
            </a:pPr>
            <a:r>
              <a:rPr lang="en-US" sz="3000">
                <a:solidFill>
                  <a:srgbClr val="0033CC"/>
                </a:solidFill>
              </a:rPr>
              <a:t>She </a:t>
            </a:r>
            <a:r>
              <a:rPr lang="ru-RU" sz="3000">
                <a:solidFill>
                  <a:srgbClr val="FF00FF"/>
                </a:solidFill>
              </a:rPr>
              <a:t> …</a:t>
            </a:r>
            <a:r>
              <a:rPr lang="en-US" sz="3000">
                <a:solidFill>
                  <a:srgbClr val="0033CC"/>
                </a:solidFill>
              </a:rPr>
              <a:t> this book last month.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68313" y="3656013"/>
            <a:ext cx="8675687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33CC"/>
                </a:solidFill>
              </a:rPr>
              <a:t>		</a:t>
            </a:r>
            <a:r>
              <a:rPr lang="ru-RU" sz="2400">
                <a:solidFill>
                  <a:srgbClr val="0033CC"/>
                </a:solidFill>
              </a:rPr>
              <a:t>     </a:t>
            </a:r>
            <a:r>
              <a:rPr lang="ru-RU" sz="3200"/>
              <a:t>Общий вопрос</a:t>
            </a:r>
            <a:endParaRPr lang="en-US" sz="3200"/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rgbClr val="0033CC"/>
                </a:solidFill>
              </a:rPr>
              <a:t>SHE ASKED ME ABOUT MY FAMILY</a:t>
            </a:r>
            <a:endParaRPr lang="ru-RU" sz="2800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3200"/>
              <a:t>Did</a:t>
            </a:r>
            <a:r>
              <a:rPr lang="en-US" sz="3200">
                <a:solidFill>
                  <a:srgbClr val="0033CC"/>
                </a:solidFill>
              </a:rPr>
              <a:t> + </a:t>
            </a:r>
            <a:r>
              <a:rPr lang="ru-RU" sz="3200">
                <a:solidFill>
                  <a:srgbClr val="FF0000"/>
                </a:solidFill>
              </a:rPr>
              <a:t>подлежащее</a:t>
            </a:r>
            <a:r>
              <a:rPr lang="ru-RU" sz="3200">
                <a:solidFill>
                  <a:srgbClr val="0033CC"/>
                </a:solidFill>
              </a:rPr>
              <a:t> + </a:t>
            </a:r>
            <a:r>
              <a:rPr lang="en-US" sz="3200">
                <a:solidFill>
                  <a:srgbClr val="0033CC"/>
                </a:solidFill>
              </a:rPr>
              <a:t> </a:t>
            </a:r>
            <a:r>
              <a:rPr lang="en-US" sz="3200"/>
              <a:t>V</a:t>
            </a:r>
            <a:r>
              <a:rPr lang="en-US" sz="1800"/>
              <a:t>1</a:t>
            </a:r>
            <a:r>
              <a:rPr lang="en-US" sz="1800">
                <a:solidFill>
                  <a:srgbClr val="0033CC"/>
                </a:solidFill>
              </a:rPr>
              <a:t>      </a:t>
            </a:r>
            <a:r>
              <a:rPr lang="en-US" sz="3200">
                <a:solidFill>
                  <a:srgbClr val="0033CC"/>
                </a:solidFill>
              </a:rPr>
              <a:t>+  </a:t>
            </a:r>
            <a:r>
              <a:rPr lang="ru-RU" sz="2000">
                <a:solidFill>
                  <a:srgbClr val="0033CC"/>
                </a:solidFill>
              </a:rPr>
              <a:t>второстепенные члены</a:t>
            </a:r>
          </a:p>
          <a:p>
            <a:pPr>
              <a:spcBef>
                <a:spcPct val="50000"/>
              </a:spcBef>
            </a:pPr>
            <a:r>
              <a:rPr lang="en-US" sz="2800"/>
              <a:t>Did</a:t>
            </a:r>
            <a:r>
              <a:rPr lang="en-US" sz="2000">
                <a:solidFill>
                  <a:srgbClr val="0033CC"/>
                </a:solidFill>
              </a:rPr>
              <a:t>   +               </a:t>
            </a:r>
            <a:r>
              <a:rPr lang="en-US" sz="2800">
                <a:solidFill>
                  <a:srgbClr val="FF0000"/>
                </a:solidFill>
              </a:rPr>
              <a:t>She</a:t>
            </a:r>
            <a:r>
              <a:rPr lang="en-US" sz="2800">
                <a:solidFill>
                  <a:srgbClr val="0033CC"/>
                </a:solidFill>
              </a:rPr>
              <a:t>  </a:t>
            </a:r>
            <a:r>
              <a:rPr lang="en-US" sz="2000">
                <a:solidFill>
                  <a:srgbClr val="0033CC"/>
                </a:solidFill>
              </a:rPr>
              <a:t>              +   </a:t>
            </a:r>
            <a:r>
              <a:rPr lang="en-US" sz="2800"/>
              <a:t>ask</a:t>
            </a:r>
            <a:r>
              <a:rPr lang="en-US" sz="2000">
                <a:solidFill>
                  <a:srgbClr val="0033CC"/>
                </a:solidFill>
              </a:rPr>
              <a:t>       +   ME ABOUT MY FAMILY</a:t>
            </a:r>
          </a:p>
          <a:p>
            <a:pPr>
              <a:spcBef>
                <a:spcPct val="50000"/>
              </a:spcBef>
            </a:pPr>
            <a:endParaRPr lang="ru-RU" sz="2000">
              <a:solidFill>
                <a:srgbClr val="0033CC"/>
              </a:solidFill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68313" y="1125538"/>
            <a:ext cx="8424862" cy="243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u="sng">
                <a:solidFill>
                  <a:srgbClr val="CC0000"/>
                </a:solidFill>
              </a:rPr>
              <a:t>DID</a:t>
            </a:r>
          </a:p>
          <a:p>
            <a:pPr algn="ctr">
              <a:spcBef>
                <a:spcPct val="50000"/>
              </a:spcBef>
            </a:pPr>
            <a:r>
              <a:rPr lang="ru-RU" sz="4400">
                <a:solidFill>
                  <a:srgbClr val="CC0000"/>
                </a:solidFill>
              </a:rPr>
              <a:t>вспомогательный глагол в</a:t>
            </a:r>
            <a:r>
              <a:rPr lang="en-US" sz="4400">
                <a:solidFill>
                  <a:srgbClr val="CC0000"/>
                </a:solidFill>
              </a:rPr>
              <a:t> Past Simple Tense </a:t>
            </a:r>
            <a:endParaRPr lang="ru-RU" sz="4400">
              <a:solidFill>
                <a:srgbClr val="CC0000"/>
              </a:solidFill>
            </a:endParaRPr>
          </a:p>
        </p:txBody>
      </p:sp>
      <p:pic>
        <p:nvPicPr>
          <p:cNvPr id="27651" name="Рисунок 13" descr="http://www.theteachersguide.com/clipart/animated_studen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188913"/>
            <a:ext cx="2520950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19" descr="teach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88913"/>
            <a:ext cx="280987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title"/>
          </p:nvPr>
        </p:nvSpPr>
        <p:spPr>
          <a:xfrm>
            <a:off x="608013" y="4763"/>
            <a:ext cx="8229600" cy="14176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smtClean="0">
                <a:solidFill>
                  <a:srgbClr val="0000FF"/>
                </a:solidFill>
              </a:rPr>
              <a:t>ЗАДАЙТЕ ОБЩИЙ ВОПРОС</a:t>
            </a:r>
            <a:r>
              <a:rPr lang="en-US" sz="2800" b="1" smtClean="0">
                <a:solidFill>
                  <a:srgbClr val="0000FF"/>
                </a:solidFill>
              </a:rPr>
              <a:t>.</a:t>
            </a:r>
            <a:endParaRPr lang="ru-RU" sz="2800" b="1" smtClean="0">
              <a:solidFill>
                <a:srgbClr val="0000FF"/>
              </a:solidFill>
            </a:endParaRPr>
          </a:p>
        </p:txBody>
      </p:sp>
      <p:sp>
        <p:nvSpPr>
          <p:cNvPr id="28674" name="Rectangle 6"/>
          <p:cNvSpPr>
            <a:spLocks noGrp="1" noChangeArrowheads="1"/>
          </p:cNvSpPr>
          <p:nvPr>
            <p:ph idx="1"/>
          </p:nvPr>
        </p:nvSpPr>
        <p:spPr>
          <a:xfrm>
            <a:off x="395288" y="1052513"/>
            <a:ext cx="8497887" cy="55435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600" smtClean="0">
                <a:solidFill>
                  <a:srgbClr val="FF0000"/>
                </a:solidFill>
              </a:rPr>
              <a:t>He</a:t>
            </a:r>
            <a:r>
              <a:rPr lang="en-US" sz="3600" smtClean="0"/>
              <a:t> </a:t>
            </a:r>
            <a:r>
              <a:rPr lang="en-US" sz="3600" b="1" smtClean="0">
                <a:solidFill>
                  <a:schemeClr val="tx1"/>
                </a:solidFill>
              </a:rPr>
              <a:t>walked</a:t>
            </a:r>
            <a:r>
              <a:rPr lang="en-US" sz="3600" smtClean="0"/>
              <a:t> home.</a:t>
            </a:r>
          </a:p>
          <a:p>
            <a:pPr eaLnBrk="1" hangingPunct="1">
              <a:buFontTx/>
              <a:buNone/>
            </a:pPr>
            <a:r>
              <a:rPr lang="ru-RU" sz="3600" smtClean="0">
                <a:solidFill>
                  <a:srgbClr val="FF0000"/>
                </a:solidFill>
              </a:rPr>
              <a:t>…</a:t>
            </a:r>
            <a:r>
              <a:rPr lang="en-US" sz="3600" smtClean="0">
                <a:solidFill>
                  <a:srgbClr val="FF0000"/>
                </a:solidFill>
              </a:rPr>
              <a:t>he</a:t>
            </a:r>
            <a:r>
              <a:rPr lang="en-US" sz="3600" smtClean="0"/>
              <a:t> </a:t>
            </a:r>
            <a:r>
              <a:rPr lang="ru-RU" sz="3600" smtClean="0">
                <a:solidFill>
                  <a:srgbClr val="0000FF"/>
                </a:solidFill>
              </a:rPr>
              <a:t> …</a:t>
            </a:r>
            <a:r>
              <a:rPr lang="en-US" sz="3600" smtClean="0"/>
              <a:t> home?</a:t>
            </a:r>
          </a:p>
          <a:p>
            <a:pPr eaLnBrk="1" hangingPunct="1">
              <a:buFontTx/>
              <a:buNone/>
            </a:pPr>
            <a:r>
              <a:rPr lang="en-US" sz="3600" smtClean="0">
                <a:solidFill>
                  <a:srgbClr val="FF0000"/>
                </a:solidFill>
              </a:rPr>
              <a:t>They</a:t>
            </a:r>
            <a:r>
              <a:rPr lang="en-US" sz="3600" smtClean="0"/>
              <a:t> </a:t>
            </a:r>
            <a:r>
              <a:rPr lang="en-US" sz="3600" b="1" smtClean="0">
                <a:solidFill>
                  <a:schemeClr val="tx1"/>
                </a:solidFill>
              </a:rPr>
              <a:t>watched</a:t>
            </a:r>
            <a:r>
              <a:rPr lang="en-US" sz="3600" smtClean="0"/>
              <a:t> a film on TV.</a:t>
            </a:r>
          </a:p>
          <a:p>
            <a:pPr eaLnBrk="1" hangingPunct="1">
              <a:buFontTx/>
              <a:buNone/>
            </a:pPr>
            <a:r>
              <a:rPr lang="ru-RU" sz="3600" smtClean="0">
                <a:solidFill>
                  <a:srgbClr val="0000FF"/>
                </a:solidFill>
              </a:rPr>
              <a:t> …</a:t>
            </a:r>
            <a:r>
              <a:rPr lang="en-US" sz="3600" smtClean="0"/>
              <a:t> </a:t>
            </a:r>
            <a:r>
              <a:rPr lang="en-US" sz="3600" smtClean="0">
                <a:solidFill>
                  <a:srgbClr val="FF0000"/>
                </a:solidFill>
              </a:rPr>
              <a:t>they</a:t>
            </a:r>
            <a:r>
              <a:rPr lang="en-US" sz="3600" smtClean="0"/>
              <a:t> </a:t>
            </a:r>
            <a:r>
              <a:rPr lang="ru-RU" sz="3600" smtClean="0">
                <a:solidFill>
                  <a:srgbClr val="0000FF"/>
                </a:solidFill>
              </a:rPr>
              <a:t> …</a:t>
            </a:r>
            <a:r>
              <a:rPr lang="en-US" sz="3600" smtClean="0"/>
              <a:t> a film on TV?</a:t>
            </a:r>
          </a:p>
          <a:p>
            <a:pPr eaLnBrk="1" hangingPunct="1">
              <a:buFontTx/>
              <a:buNone/>
            </a:pPr>
            <a:r>
              <a:rPr lang="en-US" sz="3600" smtClean="0">
                <a:solidFill>
                  <a:srgbClr val="FF0000"/>
                </a:solidFill>
              </a:rPr>
              <a:t>She</a:t>
            </a:r>
            <a:r>
              <a:rPr lang="en-US" sz="3600" smtClean="0"/>
              <a:t> </a:t>
            </a:r>
            <a:r>
              <a:rPr lang="en-US" sz="3600" smtClean="0">
                <a:solidFill>
                  <a:schemeClr val="tx1"/>
                </a:solidFill>
              </a:rPr>
              <a:t>played</a:t>
            </a:r>
            <a:r>
              <a:rPr lang="en-US" sz="3600" smtClean="0"/>
              <a:t> the piano.</a:t>
            </a:r>
          </a:p>
          <a:p>
            <a:pPr eaLnBrk="1" hangingPunct="1">
              <a:buFontTx/>
              <a:buNone/>
            </a:pPr>
            <a:r>
              <a:rPr lang="ru-RU" sz="3600" smtClean="0">
                <a:solidFill>
                  <a:srgbClr val="0000FF"/>
                </a:solidFill>
              </a:rPr>
              <a:t> …</a:t>
            </a:r>
            <a:r>
              <a:rPr lang="en-US" sz="3600" smtClean="0">
                <a:solidFill>
                  <a:srgbClr val="FF0000"/>
                </a:solidFill>
              </a:rPr>
              <a:t>she</a:t>
            </a:r>
            <a:r>
              <a:rPr lang="en-US" sz="3600" smtClean="0"/>
              <a:t> </a:t>
            </a:r>
            <a:r>
              <a:rPr lang="ru-RU" sz="3600" smtClean="0">
                <a:solidFill>
                  <a:srgbClr val="0000FF"/>
                </a:solidFill>
              </a:rPr>
              <a:t> …</a:t>
            </a:r>
            <a:r>
              <a:rPr lang="en-US" sz="3600" smtClean="0"/>
              <a:t> the piano?</a:t>
            </a:r>
          </a:p>
          <a:p>
            <a:pPr eaLnBrk="1" hangingPunct="1">
              <a:buFontTx/>
              <a:buNone/>
            </a:pPr>
            <a:r>
              <a:rPr lang="en-US" sz="3600" smtClean="0">
                <a:solidFill>
                  <a:srgbClr val="FF0000"/>
                </a:solidFill>
              </a:rPr>
              <a:t>He</a:t>
            </a:r>
            <a:r>
              <a:rPr lang="en-US" sz="3600" smtClean="0"/>
              <a:t> </a:t>
            </a:r>
            <a:r>
              <a:rPr lang="en-US" sz="3600" smtClean="0">
                <a:solidFill>
                  <a:schemeClr val="tx1"/>
                </a:solidFill>
              </a:rPr>
              <a:t>had</a:t>
            </a:r>
            <a:r>
              <a:rPr lang="en-US" sz="3600" smtClean="0"/>
              <a:t> breakfast at 10 o’clock.</a:t>
            </a:r>
          </a:p>
          <a:p>
            <a:pPr eaLnBrk="1" hangingPunct="1">
              <a:buFontTx/>
              <a:buNone/>
            </a:pPr>
            <a:r>
              <a:rPr lang="ru-RU" sz="3600" smtClean="0">
                <a:solidFill>
                  <a:srgbClr val="0000FF"/>
                </a:solidFill>
              </a:rPr>
              <a:t> …</a:t>
            </a:r>
            <a:r>
              <a:rPr lang="en-US" sz="3600" smtClean="0"/>
              <a:t> </a:t>
            </a:r>
            <a:r>
              <a:rPr lang="en-US" sz="3600" smtClean="0">
                <a:solidFill>
                  <a:srgbClr val="FF0000"/>
                </a:solidFill>
              </a:rPr>
              <a:t>he</a:t>
            </a:r>
            <a:r>
              <a:rPr lang="en-US" sz="3600" smtClean="0"/>
              <a:t> </a:t>
            </a:r>
            <a:r>
              <a:rPr lang="ru-RU" sz="3600" smtClean="0">
                <a:solidFill>
                  <a:srgbClr val="0000FF"/>
                </a:solidFill>
              </a:rPr>
              <a:t> …</a:t>
            </a:r>
            <a:r>
              <a:rPr lang="en-US" sz="3600" smtClean="0"/>
              <a:t> breakfast at 10 o’clock?</a:t>
            </a:r>
            <a:endParaRPr lang="ru-RU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3200" u="sng" cap="none" smtClean="0">
                <a:solidFill>
                  <a:srgbClr val="CC0000"/>
                </a:solidFill>
                <a:effectLst/>
              </a:rPr>
              <a:t>Вставь глаголы в </a:t>
            </a:r>
            <a:r>
              <a:rPr lang="en-US" sz="3200" u="sng" cap="none" smtClean="0">
                <a:solidFill>
                  <a:schemeClr val="accent2"/>
                </a:solidFill>
                <a:effectLst/>
              </a:rPr>
              <a:t>Past Simple</a:t>
            </a:r>
            <a:r>
              <a:rPr lang="ru-RU" sz="3200" u="sng" cap="none" smtClean="0">
                <a:solidFill>
                  <a:schemeClr val="accent2"/>
                </a:solidFill>
                <a:effectLst/>
              </a:rPr>
              <a:t> и</a:t>
            </a:r>
            <a:br>
              <a:rPr lang="ru-RU" sz="3200" u="sng" cap="none" smtClean="0">
                <a:solidFill>
                  <a:schemeClr val="accent2"/>
                </a:solidFill>
                <a:effectLst/>
              </a:rPr>
            </a:br>
            <a:r>
              <a:rPr lang="ru-RU" sz="3200" u="sng" cap="none" smtClean="0">
                <a:solidFill>
                  <a:schemeClr val="accent2"/>
                </a:solidFill>
                <a:effectLst/>
              </a:rPr>
              <a:t>задай общий вопрос</a:t>
            </a:r>
          </a:p>
        </p:txBody>
      </p:sp>
      <p:sp>
        <p:nvSpPr>
          <p:cNvPr id="29698" name="Rectangle 3"/>
          <p:cNvSpPr>
            <a:spLocks noGrp="1"/>
          </p:cNvSpPr>
          <p:nvPr>
            <p:ph type="body" idx="4294967295"/>
          </p:nvPr>
        </p:nvSpPr>
        <p:spPr>
          <a:xfrm>
            <a:off x="323850" y="1591469"/>
            <a:ext cx="8686800" cy="45259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dirty="0" smtClean="0"/>
              <a:t> 1.</a:t>
            </a:r>
            <a:r>
              <a:rPr lang="en-US" b="1" dirty="0" smtClean="0"/>
              <a:t>Her sister’s name (to be) Ann.</a:t>
            </a:r>
            <a:r>
              <a:rPr lang="ru-RU" b="1" dirty="0" smtClean="0"/>
              <a:t> </a:t>
            </a: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445307" y="2131110"/>
            <a:ext cx="52886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0" dirty="0"/>
              <a:t>2.</a:t>
            </a:r>
            <a:r>
              <a:rPr lang="en-US" b="0" dirty="0"/>
              <a:t>Mike (to be) a student.</a:t>
            </a:r>
            <a:r>
              <a:rPr lang="ru-RU" b="0" dirty="0"/>
              <a:t> </a:t>
            </a:r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323850" y="2708275"/>
            <a:ext cx="6931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0" dirty="0"/>
              <a:t> </a:t>
            </a:r>
            <a:r>
              <a:rPr lang="ru-RU" b="0" dirty="0" smtClean="0"/>
              <a:t>3.</a:t>
            </a:r>
            <a:r>
              <a:rPr lang="en-US" b="0" dirty="0"/>
              <a:t>He ( to work) at a factory.</a:t>
            </a:r>
            <a:r>
              <a:rPr lang="ru-RU" b="0" dirty="0"/>
              <a:t> </a:t>
            </a:r>
          </a:p>
        </p:txBody>
      </p:sp>
      <p:sp>
        <p:nvSpPr>
          <p:cNvPr id="29701" name="Rectangle 6"/>
          <p:cNvSpPr>
            <a:spLocks noChangeArrowheads="1"/>
          </p:cNvSpPr>
          <p:nvPr/>
        </p:nvSpPr>
        <p:spPr bwMode="auto">
          <a:xfrm>
            <a:off x="468313" y="3213100"/>
            <a:ext cx="7524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0" dirty="0" smtClean="0"/>
              <a:t>4.</a:t>
            </a:r>
            <a:r>
              <a:rPr lang="en-US" b="0" dirty="0"/>
              <a:t>They ( not</a:t>
            </a:r>
            <a:r>
              <a:rPr lang="ru-RU" b="0" dirty="0"/>
              <a:t> </a:t>
            </a:r>
            <a:r>
              <a:rPr lang="en-US" b="0" dirty="0"/>
              <a:t>to drink) tea yesterday.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 descr="image (27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ext Box 5"/>
          <p:cNvSpPr txBox="1">
            <a:spLocks noChangeArrowheads="1"/>
          </p:cNvSpPr>
          <p:nvPr/>
        </p:nvSpPr>
        <p:spPr bwMode="auto">
          <a:xfrm>
            <a:off x="1311275" y="2584450"/>
            <a:ext cx="1965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 b="0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 rot="1987566">
            <a:off x="468313" y="4581525"/>
            <a:ext cx="269081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600">
                <a:solidFill>
                  <a:srgbClr val="CC0000"/>
                </a:solidFill>
              </a:rPr>
              <a:t>BYE</a:t>
            </a:r>
            <a:endParaRPr lang="ru-RU" sz="9600">
              <a:solidFill>
                <a:srgbClr val="CC0000"/>
              </a:solidFill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 rot="1987566">
            <a:off x="5867400" y="1341438"/>
            <a:ext cx="26908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600">
                <a:solidFill>
                  <a:srgbClr val="CC0000"/>
                </a:solidFill>
              </a:rPr>
              <a:t>BYE</a:t>
            </a:r>
            <a:endParaRPr lang="ru-RU" sz="9600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1000" decel="10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1000" decel="10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14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2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3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7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8" dur="9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3" presetClass="emph" presetSubtype="6" repeatCount="indefinite" accel="50000" decel="50000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0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99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1000" decel="5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1000" decel="10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1000" decel="10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14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8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9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0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3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4" dur="9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3" presetClass="emph" presetSubtype="6" repeatCount="indefinite" accel="50000" decel="50000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6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/>
      <p:bldP spid="6151" grpId="1"/>
      <p:bldP spid="6151" grpId="2"/>
      <p:bldP spid="6152" grpId="0"/>
      <p:bldP spid="6152" grpId="1"/>
      <p:bldP spid="6152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4"/>
          <p:cNvSpPr txBox="1">
            <a:spLocks noChangeArrowheads="1"/>
          </p:cNvSpPr>
          <p:nvPr/>
        </p:nvSpPr>
        <p:spPr bwMode="auto">
          <a:xfrm>
            <a:off x="827088" y="260350"/>
            <a:ext cx="8137525" cy="570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CC0000"/>
                </a:solidFill>
              </a:rPr>
              <a:t>Слова-спутники </a:t>
            </a:r>
            <a:r>
              <a:rPr lang="en-US" sz="3200">
                <a:solidFill>
                  <a:srgbClr val="CC0000"/>
                </a:solidFill>
              </a:rPr>
              <a:t>PAST SIMPLE TENSE</a:t>
            </a:r>
          </a:p>
          <a:p>
            <a:pPr>
              <a:spcBef>
                <a:spcPct val="50000"/>
              </a:spcBef>
            </a:pPr>
            <a:r>
              <a:rPr lang="ru-RU" sz="3200"/>
              <a:t>Yesterday</a:t>
            </a:r>
            <a:r>
              <a:rPr lang="en-US" sz="3200"/>
              <a:t>		</a:t>
            </a:r>
            <a:r>
              <a:rPr lang="ru-RU" sz="3200"/>
              <a:t>вчера </a:t>
            </a:r>
            <a:endParaRPr lang="en-US" sz="3200"/>
          </a:p>
          <a:p>
            <a:pPr>
              <a:spcBef>
                <a:spcPct val="50000"/>
              </a:spcBef>
            </a:pPr>
            <a:r>
              <a:rPr lang="ru-RU" sz="3200"/>
              <a:t>last </a:t>
            </a:r>
            <a:r>
              <a:rPr lang="ru-RU" sz="3200">
                <a:solidFill>
                  <a:srgbClr val="0000FF"/>
                </a:solidFill>
              </a:rPr>
              <a:t>week</a:t>
            </a:r>
            <a:r>
              <a:rPr lang="ru-RU" sz="3200"/>
              <a:t> </a:t>
            </a:r>
            <a:r>
              <a:rPr lang="en-US" sz="3200"/>
              <a:t>		</a:t>
            </a:r>
            <a:r>
              <a:rPr lang="ru-RU" sz="3200"/>
              <a:t>на прошлой неделе </a:t>
            </a:r>
            <a:endParaRPr lang="en-US" sz="3200"/>
          </a:p>
          <a:p>
            <a:pPr>
              <a:spcBef>
                <a:spcPct val="50000"/>
              </a:spcBef>
            </a:pPr>
            <a:r>
              <a:rPr lang="ru-RU" sz="3200">
                <a:solidFill>
                  <a:srgbClr val="0000FF"/>
                </a:solidFill>
              </a:rPr>
              <a:t>an hour</a:t>
            </a:r>
            <a:r>
              <a:rPr lang="ru-RU" sz="3200"/>
              <a:t> ago </a:t>
            </a:r>
            <a:r>
              <a:rPr lang="en-US" sz="3200"/>
              <a:t>		</a:t>
            </a:r>
            <a:r>
              <a:rPr lang="ru-RU" sz="3200"/>
              <a:t>час тому назад </a:t>
            </a:r>
            <a:endParaRPr lang="en-US" sz="3200"/>
          </a:p>
          <a:p>
            <a:pPr>
              <a:spcBef>
                <a:spcPct val="50000"/>
              </a:spcBef>
            </a:pPr>
            <a:r>
              <a:rPr lang="ru-RU" sz="3200">
                <a:solidFill>
                  <a:srgbClr val="0000FF"/>
                </a:solidFill>
              </a:rPr>
              <a:t>the other day</a:t>
            </a:r>
            <a:r>
              <a:rPr lang="ru-RU" sz="3200"/>
              <a:t> </a:t>
            </a:r>
            <a:r>
              <a:rPr lang="en-US" sz="3200"/>
              <a:t>		</a:t>
            </a:r>
            <a:r>
              <a:rPr lang="ru-RU" sz="3200"/>
              <a:t>на днях</a:t>
            </a:r>
            <a:endParaRPr lang="en-US" sz="3200"/>
          </a:p>
          <a:p>
            <a:pPr>
              <a:spcBef>
                <a:spcPct val="50000"/>
              </a:spcBef>
            </a:pPr>
            <a:r>
              <a:rPr lang="ru-RU" sz="3200">
                <a:solidFill>
                  <a:srgbClr val="0000FF"/>
                </a:solidFill>
              </a:rPr>
              <a:t>on Monday</a:t>
            </a:r>
            <a:r>
              <a:rPr lang="ru-RU" sz="3200"/>
              <a:t> </a:t>
            </a:r>
            <a:r>
              <a:rPr lang="en-US" sz="3200"/>
              <a:t>	</a:t>
            </a:r>
            <a:r>
              <a:rPr lang="ru-RU" sz="3200"/>
              <a:t>в понедельник </a:t>
            </a:r>
            <a:endParaRPr lang="en-US" sz="3200"/>
          </a:p>
          <a:p>
            <a:pPr>
              <a:spcBef>
                <a:spcPct val="50000"/>
              </a:spcBef>
            </a:pPr>
            <a:r>
              <a:rPr lang="ru-RU" sz="3200">
                <a:solidFill>
                  <a:srgbClr val="0000FF"/>
                </a:solidFill>
              </a:rPr>
              <a:t>in </a:t>
            </a:r>
            <a:r>
              <a:rPr lang="en-US" sz="3200">
                <a:solidFill>
                  <a:srgbClr val="0000FF"/>
                </a:solidFill>
              </a:rPr>
              <a:t>1998</a:t>
            </a:r>
            <a:r>
              <a:rPr lang="ru-RU" sz="3200"/>
              <a:t> </a:t>
            </a:r>
            <a:r>
              <a:rPr lang="en-US" sz="3200"/>
              <a:t>		</a:t>
            </a:r>
            <a:r>
              <a:rPr lang="ru-RU" sz="3200"/>
              <a:t>в </a:t>
            </a:r>
            <a:r>
              <a:rPr lang="en-US" sz="3200"/>
              <a:t>1998</a:t>
            </a:r>
            <a:r>
              <a:rPr lang="ru-RU" sz="3200"/>
              <a:t> году </a:t>
            </a:r>
            <a:endParaRPr lang="en-US" sz="3200"/>
          </a:p>
          <a:p>
            <a:pPr>
              <a:spcBef>
                <a:spcPct val="50000"/>
              </a:spcBef>
            </a:pPr>
            <a:r>
              <a:rPr lang="ru-RU" sz="3200">
                <a:solidFill>
                  <a:srgbClr val="0000FF"/>
                </a:solidFill>
              </a:rPr>
              <a:t>long ago</a:t>
            </a:r>
            <a:r>
              <a:rPr lang="ru-RU" sz="3200"/>
              <a:t> </a:t>
            </a:r>
            <a:r>
              <a:rPr lang="en-US" sz="3200"/>
              <a:t>		</a:t>
            </a:r>
            <a:r>
              <a:rPr lang="ru-RU" sz="3200"/>
              <a:t>давным-давно</a:t>
            </a:r>
          </a:p>
        </p:txBody>
      </p:sp>
      <p:pic>
        <p:nvPicPr>
          <p:cNvPr id="17410" name="Picture 6" descr="ag00013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42063" y="4292600"/>
            <a:ext cx="2801937" cy="235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0" y="0"/>
            <a:ext cx="8316913" cy="64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>
                <a:solidFill>
                  <a:srgbClr val="0033CC"/>
                </a:solidFill>
              </a:rPr>
              <a:t>     </a:t>
            </a:r>
            <a:r>
              <a:rPr lang="ru-RU">
                <a:solidFill>
                  <a:srgbClr val="0033CC"/>
                </a:solidFill>
              </a:rPr>
              <a:t>Произношение окончания </a:t>
            </a:r>
            <a:r>
              <a:rPr lang="en-US">
                <a:solidFill>
                  <a:srgbClr val="0033CC"/>
                </a:solidFill>
              </a:rPr>
              <a:t> </a:t>
            </a:r>
            <a:r>
              <a:rPr lang="en-US">
                <a:solidFill>
                  <a:schemeClr val="tx2"/>
                </a:solidFill>
              </a:rPr>
              <a:t>-ed</a:t>
            </a:r>
          </a:p>
          <a:p>
            <a:pPr>
              <a:spcBef>
                <a:spcPct val="50000"/>
              </a:spcBef>
            </a:pPr>
            <a:r>
              <a:rPr lang="en-US" b="0">
                <a:solidFill>
                  <a:srgbClr val="0033CC"/>
                </a:solidFill>
              </a:rPr>
              <a:t>  </a:t>
            </a:r>
            <a:r>
              <a:rPr lang="en-US">
                <a:solidFill>
                  <a:schemeClr val="accent1"/>
                </a:solidFill>
              </a:rPr>
              <a:t>{t}</a:t>
            </a:r>
            <a:r>
              <a:rPr lang="en-US" b="0">
                <a:solidFill>
                  <a:schemeClr val="accent1"/>
                </a:solidFill>
              </a:rPr>
              <a:t>				</a:t>
            </a:r>
            <a:r>
              <a:rPr lang="en-US">
                <a:solidFill>
                  <a:schemeClr val="accent1"/>
                </a:solidFill>
              </a:rPr>
              <a:t>{d}</a:t>
            </a:r>
            <a:r>
              <a:rPr lang="en-US" b="0">
                <a:solidFill>
                  <a:schemeClr val="accent1"/>
                </a:solidFill>
              </a:rPr>
              <a:t>				</a:t>
            </a:r>
            <a:r>
              <a:rPr lang="en-US">
                <a:solidFill>
                  <a:schemeClr val="accent1"/>
                </a:solidFill>
              </a:rPr>
              <a:t>{id}</a:t>
            </a:r>
          </a:p>
          <a:p>
            <a:pPr>
              <a:spcBef>
                <a:spcPct val="50000"/>
              </a:spcBef>
            </a:pPr>
            <a:r>
              <a:rPr lang="en-US" b="0">
                <a:solidFill>
                  <a:srgbClr val="0033CC"/>
                </a:solidFill>
              </a:rPr>
              <a:t>Watch</a:t>
            </a:r>
            <a:r>
              <a:rPr lang="en-US" b="0">
                <a:solidFill>
                  <a:schemeClr val="accent1"/>
                </a:solidFill>
              </a:rPr>
              <a:t>ed</a:t>
            </a:r>
            <a:r>
              <a:rPr lang="en-US" b="0">
                <a:solidFill>
                  <a:srgbClr val="0033CC"/>
                </a:solidFill>
              </a:rPr>
              <a:t>		    play</a:t>
            </a:r>
            <a:r>
              <a:rPr lang="en-US" b="0">
                <a:solidFill>
                  <a:schemeClr val="accent1"/>
                </a:solidFill>
              </a:rPr>
              <a:t>ed</a:t>
            </a:r>
            <a:r>
              <a:rPr lang="en-US" b="0">
                <a:solidFill>
                  <a:srgbClr val="0033CC"/>
                </a:solidFill>
              </a:rPr>
              <a:t>		   skat</a:t>
            </a:r>
            <a:r>
              <a:rPr lang="en-US" b="0">
                <a:solidFill>
                  <a:schemeClr val="accent1"/>
                </a:solidFill>
              </a:rPr>
              <a:t>ed</a:t>
            </a:r>
          </a:p>
          <a:p>
            <a:pPr>
              <a:spcBef>
                <a:spcPct val="50000"/>
              </a:spcBef>
            </a:pPr>
            <a:r>
              <a:rPr lang="en-US" b="0">
                <a:solidFill>
                  <a:srgbClr val="0033CC"/>
                </a:solidFill>
              </a:rPr>
              <a:t>Walk</a:t>
            </a:r>
            <a:r>
              <a:rPr lang="en-US" b="0">
                <a:solidFill>
                  <a:schemeClr val="accent1"/>
                </a:solidFill>
              </a:rPr>
              <a:t>ed</a:t>
            </a:r>
            <a:r>
              <a:rPr lang="en-US" b="0">
                <a:solidFill>
                  <a:srgbClr val="0033CC"/>
                </a:solidFill>
              </a:rPr>
              <a:t>             learn</a:t>
            </a:r>
            <a:r>
              <a:rPr lang="en-US" b="0">
                <a:solidFill>
                  <a:schemeClr val="accent1"/>
                </a:solidFill>
              </a:rPr>
              <a:t>ed</a:t>
            </a:r>
            <a:r>
              <a:rPr lang="en-US" b="0">
                <a:solidFill>
                  <a:srgbClr val="0033CC"/>
                </a:solidFill>
              </a:rPr>
              <a:t>               want</a:t>
            </a:r>
            <a:r>
              <a:rPr lang="en-US" b="0">
                <a:solidFill>
                  <a:schemeClr val="accent1"/>
                </a:solidFill>
              </a:rPr>
              <a:t>ed</a:t>
            </a:r>
          </a:p>
          <a:p>
            <a:pPr>
              <a:spcBef>
                <a:spcPct val="50000"/>
              </a:spcBef>
            </a:pPr>
            <a:r>
              <a:rPr lang="en-US" b="0">
                <a:solidFill>
                  <a:srgbClr val="0033CC"/>
                </a:solidFill>
              </a:rPr>
              <a:t>Talk</a:t>
            </a:r>
            <a:r>
              <a:rPr lang="en-US" b="0">
                <a:solidFill>
                  <a:schemeClr val="accent1"/>
                </a:solidFill>
              </a:rPr>
              <a:t>ed</a:t>
            </a:r>
            <a:r>
              <a:rPr lang="en-US" b="0">
                <a:solidFill>
                  <a:srgbClr val="0033CC"/>
                </a:solidFill>
              </a:rPr>
              <a:t>		    tri</a:t>
            </a:r>
            <a:r>
              <a:rPr lang="en-US" b="0">
                <a:solidFill>
                  <a:schemeClr val="accent1"/>
                </a:solidFill>
              </a:rPr>
              <a:t>ed</a:t>
            </a:r>
            <a:r>
              <a:rPr lang="en-US" b="0">
                <a:solidFill>
                  <a:srgbClr val="0033CC"/>
                </a:solidFill>
              </a:rPr>
              <a:t>		      collect</a:t>
            </a:r>
            <a:r>
              <a:rPr lang="en-US" b="0">
                <a:solidFill>
                  <a:schemeClr val="accent1"/>
                </a:solidFill>
              </a:rPr>
              <a:t>ed</a:t>
            </a:r>
          </a:p>
          <a:p>
            <a:pPr>
              <a:spcBef>
                <a:spcPct val="50000"/>
              </a:spcBef>
            </a:pPr>
            <a:r>
              <a:rPr lang="en-US" b="0">
                <a:solidFill>
                  <a:srgbClr val="0033CC"/>
                </a:solidFill>
              </a:rPr>
              <a:t>Finish</a:t>
            </a:r>
            <a:r>
              <a:rPr lang="en-US" b="0">
                <a:solidFill>
                  <a:schemeClr val="accent1"/>
                </a:solidFill>
              </a:rPr>
              <a:t>ed</a:t>
            </a:r>
            <a:r>
              <a:rPr lang="en-US" b="0">
                <a:solidFill>
                  <a:srgbClr val="0033CC"/>
                </a:solidFill>
              </a:rPr>
              <a:t>            cri</a:t>
            </a:r>
            <a:r>
              <a:rPr lang="en-US" b="0">
                <a:solidFill>
                  <a:schemeClr val="accent1"/>
                </a:solidFill>
              </a:rPr>
              <a:t>ed</a:t>
            </a:r>
            <a:r>
              <a:rPr lang="en-US" b="0">
                <a:solidFill>
                  <a:srgbClr val="0033CC"/>
                </a:solidFill>
              </a:rPr>
              <a:t>                  paint</a:t>
            </a:r>
            <a:r>
              <a:rPr lang="en-US" b="0">
                <a:solidFill>
                  <a:schemeClr val="accent1"/>
                </a:solidFill>
              </a:rPr>
              <a:t>ed</a:t>
            </a:r>
          </a:p>
          <a:p>
            <a:pPr>
              <a:spcBef>
                <a:spcPct val="50000"/>
              </a:spcBef>
            </a:pPr>
            <a:r>
              <a:rPr lang="en-US" b="0">
                <a:solidFill>
                  <a:srgbClr val="0033CC"/>
                </a:solidFill>
              </a:rPr>
              <a:t>Look</a:t>
            </a:r>
            <a:r>
              <a:rPr lang="en-US" b="0">
                <a:solidFill>
                  <a:schemeClr val="accent1"/>
                </a:solidFill>
              </a:rPr>
              <a:t>ed</a:t>
            </a:r>
            <a:r>
              <a:rPr lang="en-US" b="0">
                <a:solidFill>
                  <a:srgbClr val="0033CC"/>
                </a:solidFill>
              </a:rPr>
              <a:t>             smil</a:t>
            </a:r>
            <a:r>
              <a:rPr lang="en-US" b="0">
                <a:solidFill>
                  <a:schemeClr val="accent1"/>
                </a:solidFill>
              </a:rPr>
              <a:t>ed</a:t>
            </a:r>
            <a:r>
              <a:rPr lang="en-US" b="0">
                <a:solidFill>
                  <a:srgbClr val="0033CC"/>
                </a:solidFill>
              </a:rPr>
              <a:t>                need</a:t>
            </a:r>
            <a:r>
              <a:rPr lang="en-US" b="0">
                <a:solidFill>
                  <a:schemeClr val="accent1"/>
                </a:solidFill>
              </a:rPr>
              <a:t>ed</a:t>
            </a:r>
          </a:p>
          <a:p>
            <a:pPr>
              <a:spcBef>
                <a:spcPct val="50000"/>
              </a:spcBef>
            </a:pPr>
            <a:r>
              <a:rPr lang="en-US" b="0">
                <a:solidFill>
                  <a:srgbClr val="0033CC"/>
                </a:solidFill>
              </a:rPr>
              <a:t>			  studi</a:t>
            </a:r>
            <a:r>
              <a:rPr lang="en-US" b="0">
                <a:solidFill>
                  <a:schemeClr val="accent1"/>
                </a:solidFill>
              </a:rPr>
              <a:t>ed</a:t>
            </a:r>
            <a:r>
              <a:rPr lang="en-US" b="0">
                <a:solidFill>
                  <a:srgbClr val="0033CC"/>
                </a:solidFill>
              </a:rPr>
              <a:t>      </a:t>
            </a:r>
            <a:endParaRPr lang="ru-RU" b="0">
              <a:solidFill>
                <a:srgbClr val="0033CC"/>
              </a:solidFill>
            </a:endParaRP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2484438" y="1341438"/>
            <a:ext cx="4968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/>
      <p:bldP spid="358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ChangeArrowheads="1"/>
          </p:cNvSpPr>
          <p:nvPr/>
        </p:nvSpPr>
        <p:spPr bwMode="auto">
          <a:xfrm>
            <a:off x="0" y="188913"/>
            <a:ext cx="60579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accent1"/>
                </a:solidFill>
              </a:rPr>
              <a:t>                  </a:t>
            </a:r>
            <a:r>
              <a:rPr lang="en-US">
                <a:solidFill>
                  <a:srgbClr val="FFFF00"/>
                </a:solidFill>
              </a:rPr>
              <a:t>Verbs </a:t>
            </a:r>
            <a:r>
              <a:rPr lang="ru-RU">
                <a:solidFill>
                  <a:srgbClr val="FFFF00"/>
                </a:solidFill>
              </a:rPr>
              <a:t>(глаголы)</a:t>
            </a:r>
          </a:p>
          <a:p>
            <a:endParaRPr lang="ru-RU">
              <a:solidFill>
                <a:schemeClr val="accent1"/>
              </a:solidFill>
            </a:endParaRPr>
          </a:p>
          <a:p>
            <a:endParaRPr lang="ru-RU">
              <a:solidFill>
                <a:schemeClr val="accent1"/>
              </a:solidFill>
            </a:endParaRPr>
          </a:p>
        </p:txBody>
      </p:sp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-84138" y="908050"/>
            <a:ext cx="8455026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0000"/>
                </a:solidFill>
              </a:rPr>
              <a:t>    </a:t>
            </a:r>
            <a:endParaRPr lang="ru-RU">
              <a:solidFill>
                <a:srgbClr val="CC0000"/>
              </a:solidFill>
            </a:endParaRPr>
          </a:p>
          <a:p>
            <a:r>
              <a:rPr lang="ru-RU">
                <a:solidFill>
                  <a:srgbClr val="CC0000"/>
                </a:solidFill>
              </a:rPr>
              <a:t>  </a:t>
            </a:r>
            <a:r>
              <a:rPr lang="en-US">
                <a:solidFill>
                  <a:srgbClr val="CC0000"/>
                </a:solidFill>
              </a:rPr>
              <a:t>Regular                            Irregular</a:t>
            </a:r>
          </a:p>
          <a:p>
            <a:r>
              <a:rPr lang="en-US">
                <a:solidFill>
                  <a:srgbClr val="CC0000"/>
                </a:solidFill>
              </a:rPr>
              <a:t> </a:t>
            </a:r>
            <a:r>
              <a:rPr lang="ru-RU">
                <a:solidFill>
                  <a:srgbClr val="CC0000"/>
                </a:solidFill>
              </a:rPr>
              <a:t>(правильные)    	(неправильные)</a:t>
            </a:r>
          </a:p>
          <a:p>
            <a:r>
              <a:rPr lang="ru-RU">
                <a:solidFill>
                  <a:srgbClr val="CC0000"/>
                </a:solidFill>
              </a:rPr>
              <a:t> </a:t>
            </a:r>
            <a:r>
              <a:rPr lang="ru-RU">
                <a:solidFill>
                  <a:srgbClr val="0000FF"/>
                </a:solidFill>
              </a:rPr>
              <a:t>прибавляют             меняют свою </a:t>
            </a:r>
          </a:p>
          <a:p>
            <a:r>
              <a:rPr lang="ru-RU">
                <a:solidFill>
                  <a:srgbClr val="0000FF"/>
                </a:solidFill>
              </a:rPr>
              <a:t>окончание  		       форму</a:t>
            </a:r>
          </a:p>
          <a:p>
            <a:r>
              <a:rPr lang="ru-RU">
                <a:solidFill>
                  <a:srgbClr val="CC0000"/>
                </a:solidFill>
              </a:rPr>
              <a:t> - </a:t>
            </a:r>
            <a:r>
              <a:rPr lang="en-US">
                <a:solidFill>
                  <a:srgbClr val="CC0000"/>
                </a:solidFill>
              </a:rPr>
              <a:t>ed                             </a:t>
            </a:r>
            <a:r>
              <a:rPr lang="ru-RU">
                <a:solidFill>
                  <a:schemeClr val="tx2"/>
                </a:solidFill>
              </a:rPr>
              <a:t>таблица </a:t>
            </a:r>
          </a:p>
          <a:p>
            <a:r>
              <a:rPr lang="ru-RU">
                <a:solidFill>
                  <a:schemeClr val="tx2"/>
                </a:solidFill>
              </a:rPr>
              <a:t>					неправильных </a:t>
            </a:r>
          </a:p>
          <a:p>
            <a:r>
              <a:rPr lang="ru-RU">
                <a:solidFill>
                  <a:schemeClr val="tx2"/>
                </a:solidFill>
              </a:rPr>
              <a:t>					глаголов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250825" y="322263"/>
            <a:ext cx="7058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CC0000"/>
                </a:solidFill>
              </a:rPr>
              <a:t>Правильные глаголы в </a:t>
            </a:r>
            <a:r>
              <a:rPr lang="en-US" sz="2800">
                <a:solidFill>
                  <a:srgbClr val="CC0000"/>
                </a:solidFill>
              </a:rPr>
              <a:t>PAST SIMPLE</a:t>
            </a:r>
            <a:endParaRPr lang="ru-RU" sz="2800">
              <a:solidFill>
                <a:srgbClr val="CC0000"/>
              </a:solidFill>
            </a:endParaRP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2627313" y="981075"/>
            <a:ext cx="1223962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FF"/>
                </a:solidFill>
              </a:rPr>
              <a:t>Like</a:t>
            </a:r>
          </a:p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FF"/>
                </a:solidFill>
              </a:rPr>
              <a:t>Want</a:t>
            </a:r>
          </a:p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FF"/>
                </a:solidFill>
              </a:rPr>
              <a:t>Help</a:t>
            </a:r>
          </a:p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FF"/>
                </a:solidFill>
              </a:rPr>
              <a:t>Play</a:t>
            </a:r>
          </a:p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FF"/>
                </a:solidFill>
              </a:rPr>
              <a:t>Watch</a:t>
            </a:r>
            <a:endParaRPr lang="en-US" sz="2400">
              <a:solidFill>
                <a:srgbClr val="CC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FF"/>
                </a:solidFill>
              </a:rPr>
              <a:t>Live</a:t>
            </a:r>
          </a:p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FF"/>
                </a:solidFill>
              </a:rPr>
              <a:t>Clean</a:t>
            </a:r>
          </a:p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FF"/>
                </a:solidFill>
              </a:rPr>
              <a:t>Dress</a:t>
            </a:r>
          </a:p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FF"/>
                </a:solidFill>
              </a:rPr>
              <a:t>Jump</a:t>
            </a:r>
            <a:endParaRPr lang="ru-RU" sz="2400">
              <a:solidFill>
                <a:srgbClr val="0000FF"/>
              </a:solidFill>
            </a:endParaRPr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4500563" y="2852738"/>
            <a:ext cx="2362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>
                <a:solidFill>
                  <a:srgbClr val="CC0000"/>
                </a:solidFill>
              </a:rPr>
              <a:t>+    ed</a:t>
            </a:r>
            <a:endParaRPr lang="ru-RU" sz="600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40965" grpId="0"/>
      <p:bldP spid="4096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ChangeArrowheads="1"/>
          </p:cNvSpPr>
          <p:nvPr/>
        </p:nvSpPr>
        <p:spPr bwMode="auto">
          <a:xfrm>
            <a:off x="0" y="188913"/>
            <a:ext cx="11255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Irregular verbs(</a:t>
            </a:r>
            <a:r>
              <a:rPr lang="ru-RU" dirty="0">
                <a:solidFill>
                  <a:srgbClr val="FF0000"/>
                </a:solidFill>
              </a:rPr>
              <a:t>неправильные глаголы</a:t>
            </a:r>
            <a:r>
              <a:rPr lang="en-US" dirty="0">
                <a:solidFill>
                  <a:srgbClr val="FF0000"/>
                </a:solidFill>
              </a:rPr>
              <a:t>)</a:t>
            </a:r>
            <a:r>
              <a:rPr lang="ru-RU" dirty="0">
                <a:solidFill>
                  <a:srgbClr val="FF0000"/>
                </a:solidFill>
              </a:rPr>
              <a:t>                 </a:t>
            </a:r>
          </a:p>
        </p:txBody>
      </p:sp>
      <p:sp>
        <p:nvSpPr>
          <p:cNvPr id="22530" name="Rectangle 3"/>
          <p:cNvSpPr>
            <a:spLocks noChangeArrowheads="1"/>
          </p:cNvSpPr>
          <p:nvPr/>
        </p:nvSpPr>
        <p:spPr bwMode="auto">
          <a:xfrm>
            <a:off x="-84138" y="908050"/>
            <a:ext cx="692151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0000"/>
                </a:solidFill>
              </a:rPr>
              <a:t>    </a:t>
            </a:r>
          </a:p>
          <a:p>
            <a:endParaRPr lang="ru-RU">
              <a:solidFill>
                <a:srgbClr val="CC0000"/>
              </a:solidFill>
            </a:endParaRPr>
          </a:p>
        </p:txBody>
      </p:sp>
      <p:graphicFrame>
        <p:nvGraphicFramePr>
          <p:cNvPr id="58532" name="Group 164"/>
          <p:cNvGraphicFramePr>
            <a:graphicFrameLocks noGrp="1"/>
          </p:cNvGraphicFramePr>
          <p:nvPr/>
        </p:nvGraphicFramePr>
        <p:xfrm>
          <a:off x="755650" y="981075"/>
          <a:ext cx="7632700" cy="5514850"/>
        </p:xfrm>
        <a:graphic>
          <a:graphicData uri="http://schemas.openxmlformats.org/drawingml/2006/table">
            <a:tbl>
              <a:tblPr/>
              <a:tblGrid>
                <a:gridCol w="2303463"/>
                <a:gridCol w="1873250"/>
                <a:gridCol w="1800225"/>
                <a:gridCol w="1655762"/>
              </a:tblGrid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 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быть,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находиться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</a:rPr>
                        <a:t>be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was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were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Comic Sans MS" pitchFamily="66" charset="0"/>
                        </a:rPr>
                        <a:t>been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2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ломать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</a:rPr>
                        <a:t>Break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broke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Comic Sans MS" pitchFamily="66" charset="0"/>
                        </a:rPr>
                        <a:t>broken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покупать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</a:rPr>
                        <a:t>buy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bought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Comic Sans MS" pitchFamily="66" charset="0"/>
                        </a:rPr>
                        <a:t>Bought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мочь,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уметь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</a:rPr>
                        <a:t>Can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could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Comic Sans MS" pitchFamily="66" charset="0"/>
                        </a:rPr>
                        <a:t>    --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2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резать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</a:rPr>
                        <a:t>cut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cut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Comic Sans MS" pitchFamily="66" charset="0"/>
                        </a:rPr>
                        <a:t>cut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 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делать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</a:rPr>
                        <a:t>do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did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Comic Sans MS" pitchFamily="66" charset="0"/>
                        </a:rPr>
                        <a:t>done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450" name="Group 58"/>
          <p:cNvGraphicFramePr>
            <a:graphicFrameLocks noGrp="1"/>
          </p:cNvGraphicFramePr>
          <p:nvPr/>
        </p:nvGraphicFramePr>
        <p:xfrm>
          <a:off x="468313" y="404813"/>
          <a:ext cx="7848600" cy="5949888"/>
        </p:xfrm>
        <a:graphic>
          <a:graphicData uri="http://schemas.openxmlformats.org/drawingml/2006/table">
            <a:tbl>
              <a:tblPr/>
              <a:tblGrid>
                <a:gridCol w="2303462"/>
                <a:gridCol w="1944688"/>
                <a:gridCol w="1871662"/>
                <a:gridCol w="1728788"/>
              </a:tblGrid>
              <a:tr h="984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падать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fall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fell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fallen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2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давать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give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gave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Given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5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ходить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go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went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gone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иметь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have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had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had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2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класть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put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put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put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    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   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читать       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    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read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read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read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522" name="Group 58"/>
          <p:cNvGraphicFramePr>
            <a:graphicFrameLocks noGrp="1"/>
          </p:cNvGraphicFramePr>
          <p:nvPr/>
        </p:nvGraphicFramePr>
        <p:xfrm>
          <a:off x="539750" y="836613"/>
          <a:ext cx="7777163" cy="5329239"/>
        </p:xfrm>
        <a:graphic>
          <a:graphicData uri="http://schemas.openxmlformats.org/drawingml/2006/table">
            <a:tbl>
              <a:tblPr/>
              <a:tblGrid>
                <a:gridCol w="2303463"/>
                <a:gridCol w="1873250"/>
                <a:gridCol w="1871662"/>
                <a:gridCol w="1728788"/>
              </a:tblGrid>
              <a:tr h="889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говорить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</a:rPr>
                        <a:t>say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said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mic Sans MS" pitchFamily="66" charset="0"/>
                        </a:rPr>
                        <a:t>said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7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плавать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</a:rPr>
                        <a:t>swim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swam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mic Sans MS" pitchFamily="66" charset="0"/>
                        </a:rPr>
                        <a:t>swum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9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брать, взять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</a:rPr>
                        <a:t>take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took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mic Sans MS" pitchFamily="66" charset="0"/>
                        </a:rPr>
                        <a:t>taken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7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думать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</a:rPr>
                        <a:t>think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thought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mic Sans MS" pitchFamily="66" charset="0"/>
                        </a:rPr>
                        <a:t>thought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7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писать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</a:rPr>
                        <a:t>write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wrote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mic Sans MS" pitchFamily="66" charset="0"/>
                        </a:rPr>
                        <a:t>written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9000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95288" y="723900"/>
            <a:ext cx="8604250" cy="534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>
                <a:solidFill>
                  <a:srgbClr val="0033CC"/>
                </a:solidFill>
              </a:rPr>
              <a:t>They (</a:t>
            </a:r>
            <a:r>
              <a:rPr lang="en-US" sz="3000"/>
              <a:t>come</a:t>
            </a:r>
            <a:r>
              <a:rPr lang="en-US" sz="3000">
                <a:solidFill>
                  <a:srgbClr val="0033CC"/>
                </a:solidFill>
              </a:rPr>
              <a:t>) to school at 7o’clock yesterday.</a:t>
            </a:r>
          </a:p>
          <a:p>
            <a:pPr>
              <a:spcBef>
                <a:spcPct val="50000"/>
              </a:spcBef>
            </a:pPr>
            <a:r>
              <a:rPr lang="en-US" sz="3000">
                <a:solidFill>
                  <a:srgbClr val="0033CC"/>
                </a:solidFill>
              </a:rPr>
              <a:t>They </a:t>
            </a:r>
            <a:r>
              <a:rPr lang="ru-RU" sz="3000">
                <a:solidFill>
                  <a:srgbClr val="0033CC"/>
                </a:solidFill>
              </a:rPr>
              <a:t>…</a:t>
            </a:r>
            <a:r>
              <a:rPr lang="ru-RU" sz="3000">
                <a:solidFill>
                  <a:srgbClr val="FF00FF"/>
                </a:solidFill>
              </a:rPr>
              <a:t> </a:t>
            </a:r>
            <a:r>
              <a:rPr lang="en-US" sz="3000">
                <a:solidFill>
                  <a:srgbClr val="0033CC"/>
                </a:solidFill>
              </a:rPr>
              <a:t> to school at 7o’clock yesterday.</a:t>
            </a:r>
          </a:p>
          <a:p>
            <a:pPr>
              <a:spcBef>
                <a:spcPct val="50000"/>
              </a:spcBef>
            </a:pPr>
            <a:endParaRPr lang="en-US" sz="3000">
              <a:solidFill>
                <a:srgbClr val="0033CC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3000">
                <a:solidFill>
                  <a:srgbClr val="0033CC"/>
                </a:solidFill>
              </a:rPr>
              <a:t>We (</a:t>
            </a:r>
            <a:r>
              <a:rPr lang="en-US" sz="3000"/>
              <a:t>go</a:t>
            </a:r>
            <a:r>
              <a:rPr lang="en-US" sz="3000">
                <a:solidFill>
                  <a:srgbClr val="0033CC"/>
                </a:solidFill>
              </a:rPr>
              <a:t>) to the park on Sunday.</a:t>
            </a:r>
          </a:p>
          <a:p>
            <a:pPr>
              <a:spcBef>
                <a:spcPct val="50000"/>
              </a:spcBef>
            </a:pPr>
            <a:r>
              <a:rPr lang="en-US" sz="3000">
                <a:solidFill>
                  <a:srgbClr val="0033CC"/>
                </a:solidFill>
              </a:rPr>
              <a:t>We</a:t>
            </a:r>
            <a:r>
              <a:rPr lang="ru-RU" sz="3000">
                <a:solidFill>
                  <a:srgbClr val="0033CC"/>
                </a:solidFill>
              </a:rPr>
              <a:t> …</a:t>
            </a:r>
            <a:r>
              <a:rPr lang="en-US" sz="3000">
                <a:solidFill>
                  <a:srgbClr val="0033CC"/>
                </a:solidFill>
              </a:rPr>
              <a:t> to the park on Sunday.</a:t>
            </a:r>
          </a:p>
          <a:p>
            <a:pPr>
              <a:spcBef>
                <a:spcPct val="50000"/>
              </a:spcBef>
            </a:pPr>
            <a:endParaRPr lang="en-US" sz="3000">
              <a:solidFill>
                <a:srgbClr val="0033CC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3000">
                <a:solidFill>
                  <a:srgbClr val="0033CC"/>
                </a:solidFill>
              </a:rPr>
              <a:t>He (</a:t>
            </a:r>
            <a:r>
              <a:rPr lang="en-US" sz="3000"/>
              <a:t>buy</a:t>
            </a:r>
            <a:r>
              <a:rPr lang="en-US" sz="3000">
                <a:solidFill>
                  <a:srgbClr val="0033CC"/>
                </a:solidFill>
              </a:rPr>
              <a:t>) a pair of shoes a month ago.</a:t>
            </a:r>
          </a:p>
          <a:p>
            <a:pPr>
              <a:spcBef>
                <a:spcPct val="50000"/>
              </a:spcBef>
            </a:pPr>
            <a:r>
              <a:rPr lang="en-US" sz="3000">
                <a:solidFill>
                  <a:srgbClr val="0033CC"/>
                </a:solidFill>
              </a:rPr>
              <a:t>He </a:t>
            </a:r>
            <a:r>
              <a:rPr lang="ru-RU" sz="3000">
                <a:solidFill>
                  <a:srgbClr val="0033CC"/>
                </a:solidFill>
              </a:rPr>
              <a:t>…</a:t>
            </a:r>
            <a:r>
              <a:rPr lang="ru-RU" sz="3000">
                <a:solidFill>
                  <a:srgbClr val="FF00FF"/>
                </a:solidFill>
              </a:rPr>
              <a:t> </a:t>
            </a:r>
            <a:r>
              <a:rPr lang="en-US" sz="3000">
                <a:solidFill>
                  <a:srgbClr val="0033CC"/>
                </a:solidFill>
              </a:rPr>
              <a:t> a pair of shoes a month ago.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50825" y="177800"/>
            <a:ext cx="8066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0" u="sng">
                <a:solidFill>
                  <a:srgbClr val="CC0000"/>
                </a:solidFill>
              </a:rPr>
              <a:t>Вставь глаголы в </a:t>
            </a:r>
            <a:r>
              <a:rPr lang="en-US" b="0" u="sng">
                <a:solidFill>
                  <a:schemeClr val="tx2"/>
                </a:solidFill>
              </a:rPr>
              <a:t>Past Simple.</a:t>
            </a:r>
            <a:endParaRPr lang="ru-RU" b="0" u="sng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967</TotalTime>
  <Words>362</Words>
  <Application>Microsoft Office PowerPoint</Application>
  <PresentationFormat>Экран (4:3)</PresentationFormat>
  <Paragraphs>154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ЗАДАЙТЕ ОБЩИЙ ВОПРОС.</vt:lpstr>
      <vt:lpstr>Вставь глаголы в Past Simple и задай общий вопрос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ольга</cp:lastModifiedBy>
  <cp:revision>45</cp:revision>
  <dcterms:created xsi:type="dcterms:W3CDTF">2008-06-09T19:06:34Z</dcterms:created>
  <dcterms:modified xsi:type="dcterms:W3CDTF">2018-04-25T09:29:04Z</dcterms:modified>
</cp:coreProperties>
</file>